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62" r:id="rId2"/>
    <p:sldId id="261" r:id="rId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an Fung" initials="JF" lastIdx="1" clrIdx="0">
    <p:extLst>
      <p:ext uri="{19B8F6BF-5375-455C-9EA6-DF929625EA0E}">
        <p15:presenceInfo xmlns:p15="http://schemas.microsoft.com/office/powerpoint/2012/main" xmlns="" userId="0db8818d3e2aefe8" providerId="Windows Live"/>
      </p:ext>
    </p:extLst>
  </p:cmAuthor>
  <p:cmAuthor id="2" name="Corinna Lim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CC"/>
    <a:srgbClr val="D0CECE"/>
    <a:srgbClr val="5E5E5E"/>
    <a:srgbClr val="008F00"/>
    <a:srgbClr val="2F549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1"/>
    <p:restoredTop sz="95503" autoAdjust="0"/>
  </p:normalViewPr>
  <p:slideViewPr>
    <p:cSldViewPr snapToGrid="0" snapToObjects="1">
      <p:cViewPr varScale="1">
        <p:scale>
          <a:sx n="69" d="100"/>
          <a:sy n="69" d="100"/>
        </p:scale>
        <p:origin x="-536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4466B25-3FD2-A74C-BE6E-E9759F06E8E5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657F16A-54EC-8345-990F-537A57F15D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2387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1058EB-0B56-BA45-860F-4EE75505F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8BFAD14-B81E-BF43-8D8F-8C1874DBCB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4B0016-4682-4449-8780-C8D625423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862D-6319-9044-AFA7-4CDC606B02C7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D30B11-49C1-924F-B117-D9DD4A438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6686F51-4AF2-1840-B88A-1DE66C79C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46A0-EBFB-4248-8F64-673D3061D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0822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586BC5-8A72-4F4A-B390-3522A463D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584648A-7E9A-DD48-88AB-690D456FDD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D0704E-E158-A542-B03B-9C8F8278C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862D-6319-9044-AFA7-4CDC606B02C7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51B9EA-3AC6-384E-B843-D07CE057F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7F7CFB-D165-7B4A-8CC5-97EA38126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46A0-EBFB-4248-8F64-673D3061D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583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922C8D1-B2D4-2A42-81BD-5266651817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6869238-8AE7-704D-920D-1B1BF1CE5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BEB84D-683A-544D-91B6-A6BB52727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862D-6319-9044-AFA7-4CDC606B02C7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B3966E-BF98-E14B-8AC5-B08EF610D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CE222F-FF74-7C47-8145-3F1938FBA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46A0-EBFB-4248-8F64-673D3061D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9961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7A9EAC-1264-824D-8056-63350C643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EBA91D-FEBF-C44F-BC4B-65E74D131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8C8BCF-CE1B-CA46-BE81-28FA392E1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862D-6319-9044-AFA7-4CDC606B02C7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4CBC4D-5E86-AA4F-98EA-29B4C3C5D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7DCDB5-0B0E-9245-9F4D-E450267B6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46A0-EBFB-4248-8F64-673D3061D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1428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AC0725-E138-E44A-B12A-E8CC50303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87B96AF-DB94-314D-B9EE-FEFB35E18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52E17B-5AAE-9047-B1AE-D03966553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862D-6319-9044-AFA7-4CDC606B02C7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5D693E-7FB6-FE47-9AA6-C68BC48FA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0A8EE9-3B40-934C-B9E9-03CFCD37E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46A0-EBFB-4248-8F64-673D3061D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1141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AA6E86-93DC-0744-916F-F0440B7C7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24A013-1216-294E-8228-1DA4CE5A6C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C525437-1F86-0445-B745-FA5083A23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DC0F551-E1DC-1747-99D6-F0136CA23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862D-6319-9044-AFA7-4CDC606B02C7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C845C6B-88D3-6D40-86A4-09CF35C97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060A5A3-F5D7-6342-A14B-6FC785797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46A0-EBFB-4248-8F64-673D3061D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2787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8A72D0-44A9-8F43-92F9-F721AF985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DCB7D8E-7B42-F841-AFC8-6B3C7CC85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7708066-096C-0C42-BBF6-CEA4113776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FEAB2C2-7BB3-5A45-8082-6366CD449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C071750-A0C3-E341-B55C-034C374241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27A6C05-43F8-5C41-8C71-14C585DFF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862D-6319-9044-AFA7-4CDC606B02C7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40EE93D-B179-6943-B6B0-50E92D677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0748F88-7A42-414D-99D0-4B8CE585A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46A0-EBFB-4248-8F64-673D3061D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8138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029FF6-C3E0-ED48-A3E1-AC4CA4104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A3EF231-F7E1-B940-86C2-C6DE6BC9B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862D-6319-9044-AFA7-4CDC606B02C7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961225F-40EE-364D-A9A7-66F0DE6B6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3D5E723-AD26-F746-83CF-3079A1609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46A0-EBFB-4248-8F64-673D3061D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8255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E668804-C474-5D4E-AFF3-4156B58EC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862D-6319-9044-AFA7-4CDC606B02C7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A84FAF5-F7DD-8A44-B4C7-2186D857B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4B3C40E-E758-1A4C-BE0A-3A388CA4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46A0-EBFB-4248-8F64-673D3061D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8165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DAD47D-15F4-F540-B631-F9878DC1F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D0F786-4EC0-404A-A6B2-781B73DE1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19FC2F0-DE53-5440-B102-05D622B401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D2F9221-BD57-264E-8335-854F08E92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862D-6319-9044-AFA7-4CDC606B02C7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D1D4436-07F7-144E-AD95-C0DBF8AC4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E568B38-A1EC-8B4D-8390-DCBD5AD8C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46A0-EBFB-4248-8F64-673D3061D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8664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340880-134B-9647-872B-6FEF9BCA0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B6C575B-C732-CD4D-9BE9-A775AC158D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0937BDD-F039-FC4C-AB5D-3AD052E882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4EC3BDE-FEBD-0E4E-BA97-DF762541E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862D-6319-9044-AFA7-4CDC606B02C7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49907C3-312C-2544-8EEC-E140924FC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E31DBE2-23F9-EB46-9419-6E1AC4474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46A0-EBFB-4248-8F64-673D3061D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15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075CF15-7C9C-084F-8FF0-6E4D94025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C94F156-AA37-5C43-A894-74DD36FAAD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348493-C7B4-2743-96AB-74ABC394B9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5862D-6319-9044-AFA7-4CDC606B02C7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1C7DD1-DB70-EA4F-B505-AC3C2A6442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9474C5-DFBE-F645-A789-5388197BC0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246A0-EBFB-4248-8F64-673D3061D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2218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DA0CD2E-5A30-44E2-9CDF-0C12C088A735}"/>
              </a:ext>
            </a:extLst>
          </p:cNvPr>
          <p:cNvSpPr txBox="1"/>
          <p:nvPr/>
        </p:nvSpPr>
        <p:spPr>
          <a:xfrm>
            <a:off x="668867" y="460333"/>
            <a:ext cx="109982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Avenir"/>
              </a:rPr>
              <a:t>AWARE’s 2025 North </a:t>
            </a:r>
            <a:r>
              <a:rPr lang="en-US" sz="2800" b="1" i="0" u="none" strike="noStrike">
                <a:solidFill>
                  <a:srgbClr val="000000"/>
                </a:solidFill>
                <a:effectLst/>
                <a:latin typeface="Avenir"/>
              </a:rPr>
              <a:t>Star Narrative 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effectLst/>
              </a:rPr>
              <a:t/>
            </a:r>
            <a:br>
              <a:rPr lang="en-US" b="0" dirty="0">
                <a:effectLst/>
              </a:rPr>
            </a:br>
            <a:r>
              <a:rPr lang="en-US" sz="1800" i="0" u="none" strike="noStrike" dirty="0">
                <a:effectLst/>
              </a:rPr>
              <a:t>AWARE is the go-to authority </a:t>
            </a:r>
            <a:r>
              <a:rPr lang="en-US" dirty="0"/>
              <a:t>and leading champion </a:t>
            </a:r>
            <a:r>
              <a:rPr lang="en-US" sz="1800" i="0" u="none" strike="noStrike" dirty="0">
                <a:effectLst/>
              </a:rPr>
              <a:t>of Gender Equality in Singapore – focused on advocating for and addressing women’s rights / gender equality and social injustices stemming from this core agenda.</a:t>
            </a:r>
          </a:p>
          <a:p>
            <a:pPr marL="457200" indent="-457200" defTabSz="398463" rtl="0">
              <a:spcBef>
                <a:spcPts val="0"/>
              </a:spcBef>
              <a:spcAft>
                <a:spcPts val="0"/>
              </a:spcAft>
            </a:pPr>
            <a:endParaRPr lang="en-US" i="0" dirty="0"/>
          </a:p>
          <a:p>
            <a:pPr marL="457200" indent="-457200" defTabSz="398463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i="0" dirty="0">
                <a:effectLst/>
              </a:rPr>
              <a:t>Our views are sought on most issues relating to gender equality and are regarded as authoritative, trustworthy and expert.</a:t>
            </a:r>
          </a:p>
          <a:p>
            <a:pPr marL="457200" indent="-457200" defTabSz="398463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i="0" dirty="0">
              <a:effectLst/>
            </a:endParaRPr>
          </a:p>
          <a:p>
            <a:pPr marL="457200" indent="-457200" defTabSz="398463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800" i="0" u="none" strike="noStrike" dirty="0">
                <a:effectLst/>
              </a:rPr>
              <a:t>We are known for orchestrating and leading conversations and collaborations within the community, amongst key players (e.g., government, NGOs, corporations, community leaders) and individuals, on women’s rights / gender equality issues. </a:t>
            </a:r>
          </a:p>
          <a:p>
            <a:pPr marL="457200" indent="-457200" defTabSz="398463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dirty="0"/>
          </a:p>
          <a:p>
            <a:pPr marL="457200" indent="-457200" defTabSz="398463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800" i="0" u="none" strike="noStrike" dirty="0">
                <a:effectLst/>
              </a:rPr>
              <a:t>We exemplify, publish, train and educate others on our knowledge, best practices and tools to </a:t>
            </a:r>
            <a:r>
              <a:rPr lang="en-US" sz="1800" i="0" u="none" strike="noStrike" dirty="0" err="1">
                <a:effectLst/>
              </a:rPr>
              <a:t>catalyse</a:t>
            </a:r>
            <a:r>
              <a:rPr lang="en-US" sz="1800" i="0" u="none" strike="noStrike" dirty="0">
                <a:effectLst/>
              </a:rPr>
              <a:t> and implement tangible change at a systemic level.</a:t>
            </a:r>
          </a:p>
          <a:p>
            <a:pPr marL="457200" indent="-457200" defTabSz="398463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dirty="0"/>
          </a:p>
          <a:p>
            <a:pPr marL="457200" indent="-457200" defTabSz="398463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800" i="0" u="none" strike="noStrike" dirty="0">
                <a:effectLst/>
              </a:rPr>
              <a:t>We challenge the status quo for the right reasons at the right time – having the courage and conviction to address all social injustices stemming from our core “Gender Equality” agenda, to push the right buttons that effect tangible change. </a:t>
            </a:r>
            <a:r>
              <a:rPr lang="en-US" dirty="0"/>
              <a:t/>
            </a:r>
            <a:br>
              <a:rPr lang="en-US" dirty="0"/>
            </a:b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xmlns="" val="2372071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E1D47C6C-FCAD-F149-AB66-E3088E0D550C}"/>
              </a:ext>
            </a:extLst>
          </p:cNvPr>
          <p:cNvGrpSpPr/>
          <p:nvPr/>
        </p:nvGrpSpPr>
        <p:grpSpPr>
          <a:xfrm>
            <a:off x="138363" y="1325516"/>
            <a:ext cx="11915274" cy="5133341"/>
            <a:chOff x="547129" y="1325516"/>
            <a:chExt cx="10982663" cy="513334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DF82C2BC-F0C7-D746-A6AE-E7E6C3263C14}"/>
                </a:ext>
              </a:extLst>
            </p:cNvPr>
            <p:cNvGrpSpPr/>
            <p:nvPr/>
          </p:nvGrpSpPr>
          <p:grpSpPr>
            <a:xfrm>
              <a:off x="547129" y="1325516"/>
              <a:ext cx="3605828" cy="5133341"/>
              <a:chOff x="547129" y="1325516"/>
              <a:chExt cx="3605828" cy="5133341"/>
            </a:xfrm>
          </p:grpSpPr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xmlns="" id="{A8B9D076-2EDF-284A-AE19-84FF8831A416}"/>
                  </a:ext>
                </a:extLst>
              </p:cNvPr>
              <p:cNvSpPr/>
              <p:nvPr/>
            </p:nvSpPr>
            <p:spPr>
              <a:xfrm>
                <a:off x="547129" y="1325516"/>
                <a:ext cx="2689513" cy="2689513"/>
              </a:xfrm>
              <a:prstGeom prst="roundRect">
                <a:avLst>
                  <a:gd name="adj" fmla="val 10000"/>
                </a:avLst>
              </a:prstGeom>
              <a:blipFill>
                <a:blip r:embed="rId2">
                  <a:alphaModFix amt="82000"/>
                </a:blip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xmlns="" id="{840A463E-196E-704C-B047-77682D371AC6}"/>
                  </a:ext>
                </a:extLst>
              </p:cNvPr>
              <p:cNvSpPr/>
              <p:nvPr/>
            </p:nvSpPr>
            <p:spPr>
              <a:xfrm>
                <a:off x="984957" y="2939223"/>
                <a:ext cx="3168000" cy="3519634"/>
              </a:xfrm>
              <a:custGeom>
                <a:avLst/>
                <a:gdLst>
                  <a:gd name="connsiteX0" fmla="*/ 0 w 2689513"/>
                  <a:gd name="connsiteY0" fmla="*/ 268951 h 2689513"/>
                  <a:gd name="connsiteX1" fmla="*/ 268951 w 2689513"/>
                  <a:gd name="connsiteY1" fmla="*/ 0 h 2689513"/>
                  <a:gd name="connsiteX2" fmla="*/ 2420562 w 2689513"/>
                  <a:gd name="connsiteY2" fmla="*/ 0 h 2689513"/>
                  <a:gd name="connsiteX3" fmla="*/ 2689513 w 2689513"/>
                  <a:gd name="connsiteY3" fmla="*/ 268951 h 2689513"/>
                  <a:gd name="connsiteX4" fmla="*/ 2689513 w 2689513"/>
                  <a:gd name="connsiteY4" fmla="*/ 2420562 h 2689513"/>
                  <a:gd name="connsiteX5" fmla="*/ 2420562 w 2689513"/>
                  <a:gd name="connsiteY5" fmla="*/ 2689513 h 2689513"/>
                  <a:gd name="connsiteX6" fmla="*/ 268951 w 2689513"/>
                  <a:gd name="connsiteY6" fmla="*/ 2689513 h 2689513"/>
                  <a:gd name="connsiteX7" fmla="*/ 0 w 2689513"/>
                  <a:gd name="connsiteY7" fmla="*/ 2420562 h 2689513"/>
                  <a:gd name="connsiteX8" fmla="*/ 0 w 2689513"/>
                  <a:gd name="connsiteY8" fmla="*/ 268951 h 2689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89513" h="2689513">
                    <a:moveTo>
                      <a:pt x="0" y="268951"/>
                    </a:moveTo>
                    <a:cubicBezTo>
                      <a:pt x="0" y="120413"/>
                      <a:pt x="120413" y="0"/>
                      <a:pt x="268951" y="0"/>
                    </a:cubicBezTo>
                    <a:lnTo>
                      <a:pt x="2420562" y="0"/>
                    </a:lnTo>
                    <a:cubicBezTo>
                      <a:pt x="2569100" y="0"/>
                      <a:pt x="2689513" y="120413"/>
                      <a:pt x="2689513" y="268951"/>
                    </a:cubicBezTo>
                    <a:lnTo>
                      <a:pt x="2689513" y="2420562"/>
                    </a:lnTo>
                    <a:cubicBezTo>
                      <a:pt x="2689513" y="2569100"/>
                      <a:pt x="2569100" y="2689513"/>
                      <a:pt x="2420562" y="2689513"/>
                    </a:cubicBezTo>
                    <a:lnTo>
                      <a:pt x="268951" y="2689513"/>
                    </a:lnTo>
                    <a:cubicBezTo>
                      <a:pt x="120413" y="2689513"/>
                      <a:pt x="0" y="2569100"/>
                      <a:pt x="0" y="2420562"/>
                    </a:cubicBezTo>
                    <a:lnTo>
                      <a:pt x="0" y="268951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  <a:alpha val="86769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54973" tIns="154973" rIns="154973" bIns="154973" numCol="1" spcCol="1270" anchor="t" anchorCtr="0">
                <a:noAutofit/>
              </a:bodyPr>
              <a:lstStyle/>
              <a:p>
                <a:pPr marL="0" lvl="0" indent="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None/>
                </a:pPr>
                <a:r>
                  <a:rPr lang="en-US" sz="2800" kern="120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Build.</a:t>
                </a:r>
                <a:endParaRPr lang="en-US" kern="12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  <a:p>
                <a:pPr marL="274638" lvl="1" indent="-274638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kern="120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Ensure a sustainable talent bench</a:t>
                </a:r>
              </a:p>
              <a:p>
                <a:pPr marL="274638" lvl="1" indent="-274638" defTabSz="711200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Future-proof Shared Services </a:t>
                </a:r>
              </a:p>
              <a:p>
                <a:pPr marL="274638" lvl="1" indent="-274638" defTabSz="711200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dirty="0" err="1">
                    <a:solidFill>
                      <a:schemeClr val="bg1"/>
                    </a:solidFill>
                    <a:cs typeface="Arial" panose="020B0604020202020204" pitchFamily="34" charset="0"/>
                  </a:rPr>
                  <a:t>Stabilise</a:t>
                </a:r>
                <a:r>
                  <a:rPr lang="en-US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and strengthen CARE</a:t>
                </a:r>
              </a:p>
              <a:p>
                <a:pPr marL="274638" lvl="1" indent="-274638" defTabSz="711200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kern="120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Increase fundraising by 4% ~ 6% annually</a:t>
                </a:r>
              </a:p>
              <a:p>
                <a:pPr marL="274638" lvl="1" indent="-274638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kern="120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Continue to grow </a:t>
                </a:r>
                <a:r>
                  <a:rPr lang="en-US" kern="1200" dirty="0" err="1">
                    <a:solidFill>
                      <a:schemeClr val="bg1"/>
                    </a:solidFill>
                    <a:cs typeface="Arial" panose="020B0604020202020204" pitchFamily="34" charset="0"/>
                  </a:rPr>
                  <a:t>Catalyse</a:t>
                </a:r>
                <a:r>
                  <a:rPr lang="en-US" kern="120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kern="120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revenue </a:t>
                </a:r>
                <a:r>
                  <a:rPr lang="en-US" kern="120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year-on-year</a:t>
                </a:r>
                <a:endParaRPr lang="en-US" i="1" kern="12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87D40EAC-7870-284B-818B-E3E15F25CE16}"/>
                </a:ext>
              </a:extLst>
            </p:cNvPr>
            <p:cNvGrpSpPr/>
            <p:nvPr/>
          </p:nvGrpSpPr>
          <p:grpSpPr>
            <a:xfrm>
              <a:off x="4235547" y="1325516"/>
              <a:ext cx="3605828" cy="5133341"/>
              <a:chOff x="4223517" y="1325516"/>
              <a:chExt cx="3605828" cy="5133341"/>
            </a:xfrm>
          </p:grpSpPr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xmlns="" id="{65421EE4-0834-004C-9636-A898F38ED361}"/>
                  </a:ext>
                </a:extLst>
              </p:cNvPr>
              <p:cNvSpPr/>
              <p:nvPr/>
            </p:nvSpPr>
            <p:spPr>
              <a:xfrm>
                <a:off x="4223517" y="1325516"/>
                <a:ext cx="2689513" cy="2689513"/>
              </a:xfrm>
              <a:prstGeom prst="roundRect">
                <a:avLst>
                  <a:gd name="adj" fmla="val 10000"/>
                </a:avLst>
              </a:prstGeom>
              <a:blipFill>
                <a:blip r:embed="rId3">
                  <a:alphaModFix amt="82000"/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xmlns="" id="{04C7E681-341A-1148-9D05-F6C11D78AFAD}"/>
                  </a:ext>
                </a:extLst>
              </p:cNvPr>
              <p:cNvSpPr/>
              <p:nvPr/>
            </p:nvSpPr>
            <p:spPr>
              <a:xfrm>
                <a:off x="4661345" y="2939223"/>
                <a:ext cx="3168000" cy="3519634"/>
              </a:xfrm>
              <a:custGeom>
                <a:avLst/>
                <a:gdLst>
                  <a:gd name="connsiteX0" fmla="*/ 0 w 2689513"/>
                  <a:gd name="connsiteY0" fmla="*/ 268951 h 2689513"/>
                  <a:gd name="connsiteX1" fmla="*/ 268951 w 2689513"/>
                  <a:gd name="connsiteY1" fmla="*/ 0 h 2689513"/>
                  <a:gd name="connsiteX2" fmla="*/ 2420562 w 2689513"/>
                  <a:gd name="connsiteY2" fmla="*/ 0 h 2689513"/>
                  <a:gd name="connsiteX3" fmla="*/ 2689513 w 2689513"/>
                  <a:gd name="connsiteY3" fmla="*/ 268951 h 2689513"/>
                  <a:gd name="connsiteX4" fmla="*/ 2689513 w 2689513"/>
                  <a:gd name="connsiteY4" fmla="*/ 2420562 h 2689513"/>
                  <a:gd name="connsiteX5" fmla="*/ 2420562 w 2689513"/>
                  <a:gd name="connsiteY5" fmla="*/ 2689513 h 2689513"/>
                  <a:gd name="connsiteX6" fmla="*/ 268951 w 2689513"/>
                  <a:gd name="connsiteY6" fmla="*/ 2689513 h 2689513"/>
                  <a:gd name="connsiteX7" fmla="*/ 0 w 2689513"/>
                  <a:gd name="connsiteY7" fmla="*/ 2420562 h 2689513"/>
                  <a:gd name="connsiteX8" fmla="*/ 0 w 2689513"/>
                  <a:gd name="connsiteY8" fmla="*/ 268951 h 2689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89513" h="2689513">
                    <a:moveTo>
                      <a:pt x="0" y="268951"/>
                    </a:moveTo>
                    <a:cubicBezTo>
                      <a:pt x="0" y="120413"/>
                      <a:pt x="120413" y="0"/>
                      <a:pt x="268951" y="0"/>
                    </a:cubicBezTo>
                    <a:lnTo>
                      <a:pt x="2420562" y="0"/>
                    </a:lnTo>
                    <a:cubicBezTo>
                      <a:pt x="2569100" y="0"/>
                      <a:pt x="2689513" y="120413"/>
                      <a:pt x="2689513" y="268951"/>
                    </a:cubicBezTo>
                    <a:lnTo>
                      <a:pt x="2689513" y="2420562"/>
                    </a:lnTo>
                    <a:cubicBezTo>
                      <a:pt x="2689513" y="2569100"/>
                      <a:pt x="2569100" y="2689513"/>
                      <a:pt x="2420562" y="2689513"/>
                    </a:cubicBezTo>
                    <a:lnTo>
                      <a:pt x="268951" y="2689513"/>
                    </a:lnTo>
                    <a:cubicBezTo>
                      <a:pt x="120413" y="2689513"/>
                      <a:pt x="0" y="2569100"/>
                      <a:pt x="0" y="2420562"/>
                    </a:cubicBezTo>
                    <a:lnTo>
                      <a:pt x="0" y="268951"/>
                    </a:lnTo>
                    <a:close/>
                  </a:path>
                </a:pathLst>
              </a:custGeom>
              <a:solidFill>
                <a:schemeClr val="tx2">
                  <a:alpha val="87339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54973" tIns="154973" rIns="154973" bIns="154973" numCol="1" spcCol="1270" anchor="t" anchorCtr="0">
                <a:noAutofit/>
              </a:bodyPr>
              <a:lstStyle/>
              <a:p>
                <a:pPr marL="0" lvl="0" indent="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None/>
                </a:pPr>
                <a:r>
                  <a:rPr lang="en-US" sz="2800" kern="120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Connect.</a:t>
                </a:r>
                <a:endParaRPr lang="en-US" kern="12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  <a:p>
                <a:pPr marL="274638" lvl="1" indent="-274638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Font typeface="+mj-lt"/>
                  <a:buAutoNum type="arabicPeriod" startAt="6"/>
                </a:pPr>
                <a:r>
                  <a:rPr lang="en-US" kern="120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Strengthen community engagement </a:t>
                </a:r>
                <a:r>
                  <a:rPr lang="en-US" kern="1200" dirty="0" err="1">
                    <a:solidFill>
                      <a:schemeClr val="bg1"/>
                    </a:solidFill>
                    <a:cs typeface="Arial" panose="020B0604020202020204" pitchFamily="34" charset="0"/>
                  </a:rPr>
                  <a:t>programmes</a:t>
                </a:r>
                <a:endParaRPr lang="en-US" kern="1200" baseline="300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  <a:p>
                <a:pPr marL="274638" lvl="1" indent="-274638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Font typeface="+mj-lt"/>
                  <a:buAutoNum type="arabicPeriod" startAt="6"/>
                </a:pPr>
                <a:r>
                  <a:rPr lang="en-US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Actively e</a:t>
                </a:r>
                <a:r>
                  <a:rPr lang="en-US" kern="120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ngage members, volunteers, donors and partners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46393F67-8BF9-D545-957F-94C27AA87029}"/>
                </a:ext>
              </a:extLst>
            </p:cNvPr>
            <p:cNvGrpSpPr/>
            <p:nvPr/>
          </p:nvGrpSpPr>
          <p:grpSpPr>
            <a:xfrm>
              <a:off x="7923965" y="1325516"/>
              <a:ext cx="3605827" cy="5133341"/>
              <a:chOff x="8886497" y="1325516"/>
              <a:chExt cx="3605827" cy="5133341"/>
            </a:xfrm>
          </p:grpSpPr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xmlns="" id="{BBAF0263-0BDB-7F46-AA14-67310BA6B534}"/>
                  </a:ext>
                </a:extLst>
              </p:cNvPr>
              <p:cNvSpPr/>
              <p:nvPr/>
            </p:nvSpPr>
            <p:spPr>
              <a:xfrm>
                <a:off x="8886497" y="1325516"/>
                <a:ext cx="2689513" cy="2689513"/>
              </a:xfrm>
              <a:prstGeom prst="roundRect">
                <a:avLst>
                  <a:gd name="adj" fmla="val 10000"/>
                </a:avLst>
              </a:prstGeom>
              <a:blipFill>
                <a:blip r:embed="rId4">
                  <a:alphaModFix amt="82000"/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xmlns="" id="{D13BF1FE-67EB-9841-AAC7-5E356A429916}"/>
                  </a:ext>
                </a:extLst>
              </p:cNvPr>
              <p:cNvSpPr/>
              <p:nvPr/>
            </p:nvSpPr>
            <p:spPr>
              <a:xfrm>
                <a:off x="9324324" y="2939223"/>
                <a:ext cx="3168000" cy="3519634"/>
              </a:xfrm>
              <a:custGeom>
                <a:avLst/>
                <a:gdLst>
                  <a:gd name="connsiteX0" fmla="*/ 0 w 2689513"/>
                  <a:gd name="connsiteY0" fmla="*/ 268951 h 2689513"/>
                  <a:gd name="connsiteX1" fmla="*/ 268951 w 2689513"/>
                  <a:gd name="connsiteY1" fmla="*/ 0 h 2689513"/>
                  <a:gd name="connsiteX2" fmla="*/ 2420562 w 2689513"/>
                  <a:gd name="connsiteY2" fmla="*/ 0 h 2689513"/>
                  <a:gd name="connsiteX3" fmla="*/ 2689513 w 2689513"/>
                  <a:gd name="connsiteY3" fmla="*/ 268951 h 2689513"/>
                  <a:gd name="connsiteX4" fmla="*/ 2689513 w 2689513"/>
                  <a:gd name="connsiteY4" fmla="*/ 2420562 h 2689513"/>
                  <a:gd name="connsiteX5" fmla="*/ 2420562 w 2689513"/>
                  <a:gd name="connsiteY5" fmla="*/ 2689513 h 2689513"/>
                  <a:gd name="connsiteX6" fmla="*/ 268951 w 2689513"/>
                  <a:gd name="connsiteY6" fmla="*/ 2689513 h 2689513"/>
                  <a:gd name="connsiteX7" fmla="*/ 0 w 2689513"/>
                  <a:gd name="connsiteY7" fmla="*/ 2420562 h 2689513"/>
                  <a:gd name="connsiteX8" fmla="*/ 0 w 2689513"/>
                  <a:gd name="connsiteY8" fmla="*/ 268951 h 2689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89513" h="2689513">
                    <a:moveTo>
                      <a:pt x="0" y="268951"/>
                    </a:moveTo>
                    <a:cubicBezTo>
                      <a:pt x="0" y="120413"/>
                      <a:pt x="120413" y="0"/>
                      <a:pt x="268951" y="0"/>
                    </a:cubicBezTo>
                    <a:lnTo>
                      <a:pt x="2420562" y="0"/>
                    </a:lnTo>
                    <a:cubicBezTo>
                      <a:pt x="2569100" y="0"/>
                      <a:pt x="2689513" y="120413"/>
                      <a:pt x="2689513" y="268951"/>
                    </a:cubicBezTo>
                    <a:lnTo>
                      <a:pt x="2689513" y="2420562"/>
                    </a:lnTo>
                    <a:cubicBezTo>
                      <a:pt x="2689513" y="2569100"/>
                      <a:pt x="2569100" y="2689513"/>
                      <a:pt x="2420562" y="2689513"/>
                    </a:cubicBezTo>
                    <a:lnTo>
                      <a:pt x="268951" y="2689513"/>
                    </a:lnTo>
                    <a:cubicBezTo>
                      <a:pt x="120413" y="2689513"/>
                      <a:pt x="0" y="2569100"/>
                      <a:pt x="0" y="2420562"/>
                    </a:cubicBezTo>
                    <a:lnTo>
                      <a:pt x="0" y="268951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  <a:alpha val="87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54973" tIns="154973" rIns="154973" bIns="154973" numCol="1" spcCol="1270" anchor="t" anchorCtr="0">
                <a:noAutofit/>
              </a:bodyPr>
              <a:lstStyle/>
              <a:p>
                <a:pPr marL="0" lvl="0" indent="0" algn="l" defTabSz="577850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None/>
                </a:pPr>
                <a:r>
                  <a:rPr lang="en-US" sz="2800" kern="1200" dirty="0">
                    <a:cs typeface="Arial" panose="020B0604020202020204" pitchFamily="34" charset="0"/>
                  </a:rPr>
                  <a:t>Inspire.</a:t>
                </a:r>
                <a:endParaRPr lang="en-US" kern="1200" dirty="0">
                  <a:cs typeface="Arial" panose="020B0604020202020204" pitchFamily="34" charset="0"/>
                </a:endParaRPr>
              </a:p>
              <a:p>
                <a:pPr marL="274638" lvl="1" indent="-274638" algn="l" defTabSz="444500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Font typeface="+mj-lt"/>
                  <a:buAutoNum type="arabicPeriod" startAt="8"/>
                </a:pPr>
                <a:r>
                  <a:rPr lang="en-US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Deliver g</a:t>
                </a:r>
                <a:r>
                  <a:rPr lang="en-US" kern="1200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roundbreaking research on priority issues</a:t>
                </a:r>
                <a:endParaRPr lang="en-US" kern="1200" dirty="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  <a:p>
                <a:pPr marL="274638" lvl="1" indent="-274638" algn="l" defTabSz="444500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Font typeface="+mj-lt"/>
                  <a:buAutoNum type="arabicPeriod" startAt="8"/>
                </a:pPr>
                <a:r>
                  <a:rPr lang="en-US" kern="1200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Provide authoritative leadership on Gender Equality and Women’s Rights in Singapore</a:t>
                </a:r>
                <a:endParaRPr lang="en-US" kern="1200" dirty="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1072F07-BF02-B749-A472-1088E20C848F}"/>
              </a:ext>
            </a:extLst>
          </p:cNvPr>
          <p:cNvSpPr txBox="1"/>
          <p:nvPr/>
        </p:nvSpPr>
        <p:spPr>
          <a:xfrm>
            <a:off x="0" y="0"/>
            <a:ext cx="12191999" cy="1215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38163" indent="-423863">
              <a:lnSpc>
                <a:spcPct val="90000"/>
              </a:lnSpc>
              <a:spcBef>
                <a:spcPts val="600"/>
              </a:spcBef>
              <a:spcAft>
                <a:spcPts val="2400"/>
              </a:spcAft>
            </a:pPr>
            <a:r>
              <a:rPr lang="en-US" sz="3200" b="1" dirty="0">
                <a:effectLst/>
                <a:cs typeface="Arial" panose="020B0604020202020204" pitchFamily="34" charset="0"/>
              </a:rPr>
              <a:t>Strategic Focus for 2022 – 2024: Build. Connect. Inspire.</a:t>
            </a:r>
            <a:endParaRPr lang="en-US" sz="2400" b="0" dirty="0"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1254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4489</TotalTime>
  <Words>81</Words>
  <Application>Microsoft Office PowerPoint</Application>
  <PresentationFormat>Custom</PresentationFormat>
  <Paragraphs>23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Grow. Connect. Inspire.</dc:title>
  <dc:creator>Jean Fung</dc:creator>
  <cp:lastModifiedBy>Kelly Leow</cp:lastModifiedBy>
  <cp:revision>85</cp:revision>
  <cp:lastPrinted>2021-09-14T09:46:33Z</cp:lastPrinted>
  <dcterms:created xsi:type="dcterms:W3CDTF">2021-09-11T11:07:32Z</dcterms:created>
  <dcterms:modified xsi:type="dcterms:W3CDTF">2022-03-04T05:27:51Z</dcterms:modified>
</cp:coreProperties>
</file>